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64" r:id="rId3"/>
    <p:sldId id="270" r:id="rId4"/>
    <p:sldId id="276" r:id="rId5"/>
    <p:sldId id="277" r:id="rId6"/>
    <p:sldId id="278" r:id="rId7"/>
    <p:sldId id="279" r:id="rId8"/>
    <p:sldId id="280" r:id="rId9"/>
    <p:sldId id="281" r:id="rId10"/>
    <p:sldId id="282" r:id="rId11"/>
    <p:sldId id="274" r:id="rId12"/>
    <p:sldId id="275"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stewart" initials="ees" lastIdx="0" clrIdx="0"/>
  <p:cmAuthor id="1" name="eXPerience" initials="e" lastIdx="2"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18" autoAdjust="0"/>
  </p:normalViewPr>
  <p:slideViewPr>
    <p:cSldViewPr>
      <p:cViewPr varScale="1">
        <p:scale>
          <a:sx n="82" d="100"/>
          <a:sy n="82" d="100"/>
        </p:scale>
        <p:origin x="-4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04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8DBFB8-8EF9-45D6-B97A-A95508D666C5}" type="datetimeFigureOut">
              <a:rPr lang="en-US" smtClean="0"/>
              <a:pPr/>
              <a:t>7/6/2016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083606-71E5-45DA-AD47-8E9748A790F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103FC2-CE65-4FE5-B726-52D03A986788}" type="datetimeFigureOut">
              <a:rPr lang="en-US" smtClean="0"/>
              <a:pPr/>
              <a:t>7/6/2016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742BEB-255F-4783-ACBF-76F6358B7C1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cs typeface="Arial" pitchFamily="34" charset="0"/>
              </a:defRPr>
            </a:lvl1pPr>
          </a:lstStyle>
          <a:p>
            <a:pPr>
              <a:defRPr/>
            </a:pPr>
            <a:endParaRPr lang="en-US" sz="200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34" charset="0"/>
                <a:cs typeface="Arial" pitchFamily="34" charset="0"/>
              </a:defRPr>
            </a:lvl1pPr>
          </a:lstStyle>
          <a:p>
            <a:pPr>
              <a:defRPr/>
            </a:pPr>
            <a:fld id="{2532381C-800F-4C0E-891D-CE9669339FAC}" type="slidenum">
              <a:rPr lang="en-US" sz="2000" smtClean="0">
                <a:solidFill>
                  <a:srgbClr val="000000"/>
                </a:solidFill>
              </a:rPr>
              <a:pPr>
                <a:defRPr/>
              </a:pPr>
              <a:t>‹#›</a:t>
            </a:fld>
            <a:endParaRPr lang="en-US" sz="2000"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457200" y="16002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cs typeface="+mn-cs"/>
              </a:defRPr>
            </a:lvl1pPr>
          </a:lstStyle>
          <a:p>
            <a:pPr>
              <a:defRPr/>
            </a:pPr>
            <a:endParaRPr lang="en-US">
              <a:solidFill>
                <a:srgbClr val="000000"/>
              </a:solidFill>
            </a:endParaRPr>
          </a:p>
        </p:txBody>
      </p:sp>
      <p:pic>
        <p:nvPicPr>
          <p:cNvPr id="4101" name="Picture 10" descr="panel"/>
          <p:cNvPicPr>
            <a:picLocks noChangeAspect="1" noChangeArrowheads="1"/>
          </p:cNvPicPr>
          <p:nvPr userDrawn="1"/>
        </p:nvPicPr>
        <p:blipFill>
          <a:blip r:embed="rId4" cstate="print"/>
          <a:srcRect/>
          <a:stretch>
            <a:fillRect/>
          </a:stretch>
        </p:blipFill>
        <p:spPr bwMode="auto">
          <a:xfrm>
            <a:off x="0" y="0"/>
            <a:ext cx="833438" cy="6858000"/>
          </a:xfrm>
          <a:prstGeom prst="rect">
            <a:avLst/>
          </a:prstGeom>
          <a:noFill/>
          <a:ln w="9525">
            <a:noFill/>
            <a:miter lim="800000"/>
            <a:headEnd/>
            <a:tailEnd/>
          </a:ln>
        </p:spPr>
      </p:pic>
      <p:sp>
        <p:nvSpPr>
          <p:cNvPr id="2059" name="Text Box 11"/>
          <p:cNvSpPr txBox="1">
            <a:spLocks noChangeArrowheads="1"/>
          </p:cNvSpPr>
          <p:nvPr userDrawn="1"/>
        </p:nvSpPr>
        <p:spPr bwMode="auto">
          <a:xfrm>
            <a:off x="6248400" y="3581400"/>
            <a:ext cx="1981200" cy="400050"/>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defRPr/>
            </a:pPr>
            <a:endParaRPr lang="en-US" sz="2000">
              <a:solidFill>
                <a:srgbClr val="000000"/>
              </a:solidFill>
              <a:latin typeface="Arial" pitchFamily="34" charset="0"/>
              <a:cs typeface="Arial" pitchFamily="34" charset="0"/>
            </a:endParaRPr>
          </a:p>
        </p:txBody>
      </p:sp>
      <p:sp>
        <p:nvSpPr>
          <p:cNvPr id="2060" name="Text Box 12"/>
          <p:cNvSpPr txBox="1">
            <a:spLocks noChangeArrowheads="1"/>
          </p:cNvSpPr>
          <p:nvPr userDrawn="1"/>
        </p:nvSpPr>
        <p:spPr bwMode="auto">
          <a:xfrm>
            <a:off x="6934200" y="6253162"/>
            <a:ext cx="1981200" cy="707886"/>
          </a:xfrm>
          <a:prstGeom prst="rect">
            <a:avLst/>
          </a:prstGeom>
          <a:noFill/>
          <a:ln w="9525">
            <a:noFill/>
            <a:miter lim="800000"/>
            <a:headEnd/>
            <a:tailEnd/>
          </a:ln>
          <a:effectLst>
            <a:prstShdw prst="shdw12">
              <a:schemeClr val="bg2">
                <a:alpha val="50000"/>
              </a:schemeClr>
            </a:prstShdw>
          </a:effectLst>
        </p:spPr>
        <p:txBody>
          <a:bodyPr wrap="square">
            <a:spAutoFit/>
          </a:bodyPr>
          <a:lstStyle/>
          <a:p>
            <a:pPr algn="r">
              <a:lnSpc>
                <a:spcPts val="800"/>
              </a:lnSpc>
              <a:defRPr/>
            </a:pPr>
            <a:r>
              <a:rPr lang="en-US" sz="800" dirty="0" smtClean="0">
                <a:solidFill>
                  <a:srgbClr val="000000"/>
                </a:solidFill>
                <a:latin typeface="Arial" pitchFamily="34" charset="0"/>
                <a:cs typeface="Arial" pitchFamily="34" charset="0"/>
              </a:rPr>
              <a:t>NCRA</a:t>
            </a:r>
            <a:endParaRPr lang="en-US" sz="800" dirty="0">
              <a:solidFill>
                <a:srgbClr val="000000"/>
              </a:solidFill>
              <a:latin typeface="Arial" pitchFamily="34" charset="0"/>
              <a:cs typeface="Arial" pitchFamily="34" charset="0"/>
            </a:endParaRPr>
          </a:p>
          <a:p>
            <a:pPr algn="r">
              <a:lnSpc>
                <a:spcPts val="800"/>
              </a:lnSpc>
              <a:defRPr/>
            </a:pPr>
            <a:r>
              <a:rPr lang="en-US" sz="800" dirty="0" smtClean="0">
                <a:solidFill>
                  <a:srgbClr val="000000"/>
                </a:solidFill>
                <a:latin typeface="Arial" pitchFamily="34" charset="0"/>
                <a:cs typeface="Arial" pitchFamily="34" charset="0"/>
              </a:rPr>
              <a:t>National Compliance and Regulatory Authority </a:t>
            </a:r>
            <a:r>
              <a:rPr lang="en-US" sz="800" baseline="0" dirty="0" smtClean="0">
                <a:solidFill>
                  <a:srgbClr val="000000"/>
                </a:solidFill>
                <a:latin typeface="Arial" pitchFamily="34" charset="0"/>
                <a:cs typeface="Arial" pitchFamily="34" charset="0"/>
              </a:rPr>
              <a:t> </a:t>
            </a:r>
            <a:endParaRPr lang="en-US" sz="800" dirty="0">
              <a:solidFill>
                <a:srgbClr val="000000"/>
              </a:solidFill>
              <a:latin typeface="Arial" pitchFamily="34" charset="0"/>
              <a:cs typeface="Arial" pitchFamily="34" charset="0"/>
            </a:endParaRPr>
          </a:p>
          <a:p>
            <a:pPr algn="r">
              <a:lnSpc>
                <a:spcPts val="800"/>
              </a:lnSpc>
              <a:defRPr/>
            </a:pPr>
            <a:r>
              <a:rPr lang="en-US" sz="800" dirty="0" smtClean="0">
                <a:solidFill>
                  <a:srgbClr val="000000"/>
                </a:solidFill>
                <a:latin typeface="Arial" pitchFamily="34" charset="0"/>
                <a:cs typeface="Arial" pitchFamily="34" charset="0"/>
              </a:rPr>
              <a:t>2016.07.06</a:t>
            </a:r>
            <a:endParaRPr lang="en-US" sz="800" dirty="0">
              <a:solidFill>
                <a:srgbClr val="000000"/>
              </a:solidFill>
              <a:latin typeface="Arial" pitchFamily="34" charset="0"/>
              <a:cs typeface="Arial" pitchFamily="34" charset="0"/>
            </a:endParaRPr>
          </a:p>
          <a:p>
            <a:pPr algn="r">
              <a:lnSpc>
                <a:spcPts val="800"/>
              </a:lnSpc>
              <a:defRPr/>
            </a:pPr>
            <a:r>
              <a:rPr lang="en-US" sz="800" dirty="0" smtClean="0">
                <a:solidFill>
                  <a:srgbClr val="000000"/>
                </a:solidFill>
                <a:latin typeface="Arial" pitchFamily="34" charset="0"/>
                <a:cs typeface="Arial" pitchFamily="34" charset="0"/>
              </a:rPr>
              <a:t>Earle Stewart </a:t>
            </a:r>
            <a:endParaRPr lang="en-US" sz="800" dirty="0">
              <a:solidFill>
                <a:srgbClr val="000000"/>
              </a:solidFill>
              <a:latin typeface="Arial" pitchFamily="34" charset="0"/>
              <a:cs typeface="Arial" pitchFamily="34" charset="0"/>
            </a:endParaRPr>
          </a:p>
          <a:p>
            <a:pPr algn="r">
              <a:lnSpc>
                <a:spcPts val="800"/>
              </a:lnSpc>
              <a:defRPr/>
            </a:pPr>
            <a:endParaRPr lang="en-US" sz="800" dirty="0">
              <a:solidFill>
                <a:srgbClr val="000000"/>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images.google.com.jm/imgres?imgurl=http://www.calypsoimports.co.uk/gifs/products/SCOTCHBONNETweb.JPG&amp;imgrefurl=http://www.calypsoimports.co.uk/departments/products/EATONS-SAU04.htm&amp;h=388&amp;w=260&amp;sz=49&amp;hl=en&amp;start=14&amp;tbnid=-4Qw4ihkwCQiJM:&amp;tbnh=123&amp;tbnw=82&amp;prev=/images?q=Jamaican+Sauces+&amp;gbv=2&amp;hl=en&amp;sa=G" TargetMode="External"/><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images.google.com.jm/imgres?imgurl=http://www.flyermall.com/Imgs/recipe/15.jpg&amp;imgrefurl=http://www.flyermall.com/recipe/recipe.html&amp;h=500&amp;w=600&amp;sz=433&amp;hl=en&amp;start=5&amp;tbnid=8bKzgSYgmMv92M:&amp;tbnh=113&amp;tbnw=135&amp;prev=/images?q=Canned+Callaloo&amp;gbv=2&amp;hl=en" TargetMode="External"/><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6.png"/><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5486400"/>
            <a:ext cx="6324600" cy="1143000"/>
          </a:xfrm>
        </p:spPr>
        <p:txBody>
          <a:bodyPr/>
          <a:lstStyle/>
          <a:p>
            <a:pPr algn="l"/>
            <a:r>
              <a:rPr lang="en-US" sz="2400" i="1" dirty="0" smtClean="0">
                <a:solidFill>
                  <a:srgbClr val="7030A0"/>
                </a:solidFill>
                <a:latin typeface="Arial Rounded MT Bold" pitchFamily="34" charset="0"/>
              </a:rPr>
              <a:t>Making Standards Work For You …….. </a:t>
            </a:r>
            <a:endParaRPr lang="en-US" sz="2400" i="1" dirty="0">
              <a:solidFill>
                <a:srgbClr val="7030A0"/>
              </a:solidFill>
              <a:latin typeface="Arial Rounded MT Bold" pitchFamily="34" charset="0"/>
            </a:endParaRPr>
          </a:p>
        </p:txBody>
      </p:sp>
      <p:pic>
        <p:nvPicPr>
          <p:cNvPr id="7172" name="Picture 4" descr="http://ts1.mm.bing.net/images/thumbnail.aspx?q=890891668836&amp;id=4f67b5b2e57aa598ff4e252799dc7aa2&amp;url=http%3a%2f%2fprofile.ak.fbcdn.net%2fhprofile-ak-snc4%2f50354_152395194773527_2561_n.jpg"/>
          <p:cNvPicPr>
            <a:picLocks noChangeAspect="1" noChangeArrowheads="1"/>
          </p:cNvPicPr>
          <p:nvPr/>
        </p:nvPicPr>
        <p:blipFill>
          <a:blip r:embed="rId2" cstate="print"/>
          <a:srcRect/>
          <a:stretch>
            <a:fillRect/>
          </a:stretch>
        </p:blipFill>
        <p:spPr bwMode="auto">
          <a:xfrm>
            <a:off x="4114800" y="2743200"/>
            <a:ext cx="1333500" cy="1152526"/>
          </a:xfrm>
          <a:prstGeom prst="rect">
            <a:avLst/>
          </a:prstGeom>
          <a:noFill/>
        </p:spPr>
      </p:pic>
      <p:pic>
        <p:nvPicPr>
          <p:cNvPr id="7176" name="Picture 8" descr="http://ts1.mm.bing.net/images/thumbnail.aspx?q=818297050896&amp;id=3b8380580ce689d2d10c0f78b191dc23&amp;url=http%3a%2f%2fwww.prlog.org%2f10747094-ackee.jpg"/>
          <p:cNvPicPr>
            <a:picLocks noChangeAspect="1" noChangeArrowheads="1"/>
          </p:cNvPicPr>
          <p:nvPr/>
        </p:nvPicPr>
        <p:blipFill>
          <a:blip r:embed="rId3" cstate="print"/>
          <a:srcRect/>
          <a:stretch>
            <a:fillRect/>
          </a:stretch>
        </p:blipFill>
        <p:spPr bwMode="auto">
          <a:xfrm>
            <a:off x="1371600" y="990600"/>
            <a:ext cx="2210519" cy="1562101"/>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5638800" y="1295400"/>
            <a:ext cx="2438400" cy="16256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5867400" y="3657600"/>
            <a:ext cx="2133600" cy="1600200"/>
          </a:xfrm>
          <a:prstGeom prst="rect">
            <a:avLst/>
          </a:prstGeom>
          <a:noFill/>
          <a:ln w="9525">
            <a:noFill/>
            <a:miter lim="800000"/>
            <a:headEnd/>
            <a:tailEnd/>
          </a:ln>
          <a:effectLst/>
        </p:spPr>
      </p:pic>
      <p:pic>
        <p:nvPicPr>
          <p:cNvPr id="8" name="Picture 20" descr="http://tbn0.google.com/images?q=tbn:8bKzgSYgmMv92M:http://www.flyermall.com/Imgs/recipe/15.jpg">
            <a:hlinkClick r:id="rId6"/>
          </p:cNvPr>
          <p:cNvPicPr>
            <a:picLocks noChangeAspect="1" noChangeArrowheads="1"/>
          </p:cNvPicPr>
          <p:nvPr/>
        </p:nvPicPr>
        <p:blipFill>
          <a:blip r:embed="rId7" cstate="print"/>
          <a:srcRect/>
          <a:stretch>
            <a:fillRect/>
          </a:stretch>
        </p:blipFill>
        <p:spPr bwMode="auto">
          <a:xfrm>
            <a:off x="1676400" y="4495800"/>
            <a:ext cx="1143000" cy="956734"/>
          </a:xfrm>
          <a:prstGeom prst="rect">
            <a:avLst/>
          </a:prstGeom>
          <a:ln>
            <a:noFill/>
          </a:ln>
          <a:effectLst>
            <a:softEdge rad="112500"/>
          </a:effectLst>
        </p:spPr>
      </p:pic>
      <p:pic>
        <p:nvPicPr>
          <p:cNvPr id="9" name="Picture 16" descr="http://tbn0.google.com/images?q=tbn:-4Qw4ihkwCQiJM:http://www.calypsoimports.co.uk/gifs/products/SCOTCHBONNETweb.JPG">
            <a:hlinkClick r:id="rId8"/>
          </p:cNvPr>
          <p:cNvPicPr>
            <a:picLocks noChangeAspect="1" noChangeArrowheads="1"/>
          </p:cNvPicPr>
          <p:nvPr/>
        </p:nvPicPr>
        <p:blipFill>
          <a:blip r:embed="rId9" cstate="print"/>
          <a:srcRect/>
          <a:stretch>
            <a:fillRect/>
          </a:stretch>
        </p:blipFill>
        <p:spPr bwMode="auto">
          <a:xfrm>
            <a:off x="2743200" y="3429000"/>
            <a:ext cx="781050" cy="11715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Image result for yo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2" name="Picture 4" descr="https://whatisntscience.files.wordpress.com/2015/07/you.png"/>
          <p:cNvPicPr>
            <a:picLocks noChangeAspect="1" noChangeArrowheads="1"/>
          </p:cNvPicPr>
          <p:nvPr/>
        </p:nvPicPr>
        <p:blipFill>
          <a:blip r:embed="rId2" cstate="print"/>
          <a:srcRect/>
          <a:stretch>
            <a:fillRect/>
          </a:stretch>
        </p:blipFill>
        <p:spPr bwMode="auto">
          <a:xfrm>
            <a:off x="2725387" y="990600"/>
            <a:ext cx="3294413" cy="2576334"/>
          </a:xfrm>
          <a:prstGeom prst="rect">
            <a:avLst/>
          </a:prstGeom>
          <a:noFill/>
        </p:spPr>
      </p:pic>
      <p:pic>
        <p:nvPicPr>
          <p:cNvPr id="22534" name="Picture 6" descr="https://pbs.twimg.com/profile_images/686585295450562561/RquLcsxM.jpg"/>
          <p:cNvPicPr>
            <a:picLocks noChangeAspect="1" noChangeArrowheads="1"/>
          </p:cNvPicPr>
          <p:nvPr/>
        </p:nvPicPr>
        <p:blipFill>
          <a:blip r:embed="rId3" cstate="print"/>
          <a:srcRect/>
          <a:stretch>
            <a:fillRect/>
          </a:stretch>
        </p:blipFill>
        <p:spPr bwMode="auto">
          <a:xfrm>
            <a:off x="3200400" y="3657600"/>
            <a:ext cx="2819400" cy="2819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7" name="Picture 3" descr="C:\Documents and Settings\Administrator\Local Settings\Temporary Internet Files\Content.IE5\SMOBK87Q\MC900434859[1].png"/>
          <p:cNvPicPr>
            <a:picLocks noChangeAspect="1" noChangeArrowheads="1"/>
          </p:cNvPicPr>
          <p:nvPr/>
        </p:nvPicPr>
        <p:blipFill>
          <a:blip r:embed="rId2" cstate="print"/>
          <a:srcRect/>
          <a:stretch>
            <a:fillRect/>
          </a:stretch>
        </p:blipFill>
        <p:spPr bwMode="auto">
          <a:xfrm>
            <a:off x="2057400" y="1524000"/>
            <a:ext cx="1714500" cy="1714500"/>
          </a:xfrm>
          <a:prstGeom prst="rect">
            <a:avLst/>
          </a:prstGeom>
          <a:noFill/>
        </p:spPr>
      </p:pic>
      <p:pic>
        <p:nvPicPr>
          <p:cNvPr id="1029" name="Picture 5" descr="C:\Documents and Settings\Administrator\Local Settings\Temporary Internet Files\Content.IE5\IHTQCC0R\MC900384040[1].wmf"/>
          <p:cNvPicPr>
            <a:picLocks noChangeAspect="1" noChangeArrowheads="1"/>
          </p:cNvPicPr>
          <p:nvPr/>
        </p:nvPicPr>
        <p:blipFill>
          <a:blip r:embed="rId3" cstate="print"/>
          <a:srcRect/>
          <a:stretch>
            <a:fillRect/>
          </a:stretch>
        </p:blipFill>
        <p:spPr bwMode="auto">
          <a:xfrm>
            <a:off x="2895600" y="4800600"/>
            <a:ext cx="1559966" cy="1813255"/>
          </a:xfrm>
          <a:prstGeom prst="rect">
            <a:avLst/>
          </a:prstGeom>
          <a:noFill/>
        </p:spPr>
      </p:pic>
      <p:pic>
        <p:nvPicPr>
          <p:cNvPr id="1031" name="Picture 7" descr="C:\Documents and Settings\Administrator\Local Settings\Temporary Internet Files\Content.IE5\ZV6Y99IT\MC900389266[1].wmf"/>
          <p:cNvPicPr>
            <a:picLocks noChangeAspect="1" noChangeArrowheads="1"/>
          </p:cNvPicPr>
          <p:nvPr/>
        </p:nvPicPr>
        <p:blipFill>
          <a:blip r:embed="rId4" cstate="print"/>
          <a:srcRect/>
          <a:stretch>
            <a:fillRect/>
          </a:stretch>
        </p:blipFill>
        <p:spPr bwMode="auto">
          <a:xfrm>
            <a:off x="6096000" y="4267200"/>
            <a:ext cx="1139342" cy="1823314"/>
          </a:xfrm>
          <a:prstGeom prst="rect">
            <a:avLst/>
          </a:prstGeom>
          <a:noFill/>
        </p:spPr>
      </p:pic>
      <p:pic>
        <p:nvPicPr>
          <p:cNvPr id="1033" name="Picture 9" descr="C:\Documents and Settings\Administrator\Local Settings\Temporary Internet Files\Content.IE5\SBU2FIEG\MC900431560[1].png"/>
          <p:cNvPicPr>
            <a:picLocks noChangeAspect="1" noChangeArrowheads="1"/>
          </p:cNvPicPr>
          <p:nvPr/>
        </p:nvPicPr>
        <p:blipFill>
          <a:blip r:embed="rId5" cstate="print"/>
          <a:srcRect/>
          <a:stretch>
            <a:fillRect/>
          </a:stretch>
        </p:blipFill>
        <p:spPr bwMode="auto">
          <a:xfrm>
            <a:off x="6019800" y="990600"/>
            <a:ext cx="2285714" cy="2285714"/>
          </a:xfrm>
          <a:prstGeom prst="rect">
            <a:avLst/>
          </a:prstGeom>
          <a:noFill/>
        </p:spPr>
      </p:pic>
      <p:pic>
        <p:nvPicPr>
          <p:cNvPr id="1034" name="Picture 10" descr="C:\Documents and Settings\Administrator\Local Settings\Temporary Internet Files\Content.IE5\SMOBK87Q\MC900282178[1].wmf"/>
          <p:cNvPicPr>
            <a:picLocks noChangeAspect="1" noChangeArrowheads="1"/>
          </p:cNvPicPr>
          <p:nvPr/>
        </p:nvPicPr>
        <p:blipFill>
          <a:blip r:embed="rId6" cstate="print"/>
          <a:srcRect/>
          <a:stretch>
            <a:fillRect/>
          </a:stretch>
        </p:blipFill>
        <p:spPr bwMode="auto">
          <a:xfrm>
            <a:off x="1752600" y="3886200"/>
            <a:ext cx="818388" cy="943661"/>
          </a:xfrm>
          <a:prstGeom prst="rect">
            <a:avLst/>
          </a:prstGeom>
          <a:noFill/>
        </p:spPr>
      </p:pic>
      <p:pic>
        <p:nvPicPr>
          <p:cNvPr id="1035" name="Picture 11" descr="C:\Documents and Settings\Administrator\Local Settings\Temporary Internet Files\Content.IE5\IHTQCC0R\MC900434403[1].wmf"/>
          <p:cNvPicPr>
            <a:picLocks noChangeAspect="1" noChangeArrowheads="1"/>
          </p:cNvPicPr>
          <p:nvPr/>
        </p:nvPicPr>
        <p:blipFill>
          <a:blip r:embed="rId7" cstate="print"/>
          <a:srcRect/>
          <a:stretch>
            <a:fillRect/>
          </a:stretch>
        </p:blipFill>
        <p:spPr bwMode="auto">
          <a:xfrm>
            <a:off x="4191000" y="2895600"/>
            <a:ext cx="1362075" cy="19081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lstStyle/>
          <a:p>
            <a:r>
              <a:rPr lang="en-US" sz="6000" dirty="0" smtClean="0"/>
              <a:t>Thank You</a:t>
            </a:r>
            <a:endParaRPr lang="en-US" sz="6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66800" y="1676400"/>
            <a:ext cx="7391400" cy="45577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Symbol" pitchFamily="18" charset="2"/>
              <a:buNone/>
              <a:tabLst/>
              <a:defRPr/>
            </a:pPr>
            <a:endParaRPr kumimoji="0" lang="en-US" sz="3200" b="0" i="1" u="none" strike="noStrike" kern="0" cap="none" spc="0" normalizeH="0" baseline="0" noProof="0" dirty="0" smtClean="0">
              <a:ln>
                <a:noFill/>
              </a:ln>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 typeface="Symbol" pitchFamily="18" charset="2"/>
              <a:buNone/>
              <a:tabLst/>
              <a:defRPr/>
            </a:pPr>
            <a:r>
              <a:rPr kumimoji="0" lang="en-US" sz="3200" b="0" i="0" u="none" strike="noStrike" kern="0" cap="none" spc="0" normalizeH="0" baseline="0" noProof="0" dirty="0" smtClean="0">
                <a:ln>
                  <a:noFill/>
                </a:ln>
                <a:effectLst/>
                <a:uLnTx/>
                <a:uFillTx/>
                <a:latin typeface="+mn-lt"/>
                <a:ea typeface="+mn-ea"/>
                <a:cs typeface="+mn-cs"/>
              </a:rPr>
              <a:t>The Bureau of Standards administers three (3) Acts: </a:t>
            </a:r>
          </a:p>
          <a:p>
            <a:pPr marL="342900" marR="0" lvl="0" indent="-34290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smtClean="0">
                <a:ln>
                  <a:noFill/>
                </a:ln>
                <a:effectLst/>
                <a:uLnTx/>
                <a:uFillTx/>
                <a:latin typeface="+mn-lt"/>
              </a:rPr>
              <a:t>The Processed Food Act 1959</a:t>
            </a:r>
          </a:p>
          <a:p>
            <a:pPr marL="342900" marR="0" lvl="0" indent="-34290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smtClean="0">
                <a:ln>
                  <a:noFill/>
                </a:ln>
                <a:effectLst/>
                <a:uLnTx/>
                <a:uFillTx/>
                <a:latin typeface="+mn-lt"/>
              </a:rPr>
              <a:t>The Standards Act 1968</a:t>
            </a:r>
          </a:p>
          <a:p>
            <a:pPr marL="342900" marR="0" lvl="0" indent="-34290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smtClean="0">
                <a:ln>
                  <a:noFill/>
                </a:ln>
                <a:effectLst/>
                <a:uLnTx/>
                <a:uFillTx/>
                <a:latin typeface="+mn-lt"/>
              </a:rPr>
              <a:t>The Weights and Measures Act 1976</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None/>
              <a:tabLst/>
              <a:defRPr/>
            </a:pPr>
            <a:endParaRPr kumimoji="0" lang="en-US" sz="3200" b="0" i="0" u="none" strike="noStrike" kern="0" cap="none" spc="0" normalizeH="0" baseline="0" noProof="0" dirty="0">
              <a:ln>
                <a:noFill/>
              </a:ln>
              <a:solidFill>
                <a:srgbClr val="3333CC"/>
              </a:solidFill>
              <a:effectLst/>
              <a:uLnTx/>
              <a:uFillTx/>
              <a:latin typeface="+mn-lt"/>
              <a:ea typeface="+mn-ea"/>
              <a:cs typeface="+mn-cs"/>
            </a:endParaRPr>
          </a:p>
        </p:txBody>
      </p:sp>
      <p:sp>
        <p:nvSpPr>
          <p:cNvPr id="3" name="Title 2"/>
          <p:cNvSpPr>
            <a:spLocks noGrp="1"/>
          </p:cNvSpPr>
          <p:nvPr>
            <p:ph type="title"/>
          </p:nvPr>
        </p:nvSpPr>
        <p:spPr>
          <a:xfrm>
            <a:off x="457200" y="1066800"/>
            <a:ext cx="8229600" cy="1143000"/>
          </a:xfrm>
        </p:spPr>
        <p:txBody>
          <a:bodyPr/>
          <a:lstStyle/>
          <a:p>
            <a:r>
              <a:rPr lang="en-US" sz="3600" b="1" dirty="0" smtClean="0"/>
              <a:t>Ministry of Industry, Commerce, Agriculture and Fisheries </a:t>
            </a:r>
            <a:r>
              <a:rPr lang="en-US" sz="3600" b="1" dirty="0" smtClean="0"/>
              <a:t>(MICAF</a:t>
            </a:r>
            <a:r>
              <a:rPr lang="en-US" sz="3600" dirty="0" smtClean="0"/>
              <a:t>)</a:t>
            </a:r>
            <a:r>
              <a:rPr lang="en-US" b="1" dirty="0" smtClean="0"/>
              <a:t/>
            </a:r>
            <a:br>
              <a:rPr lang="en-US" b="1" dirty="0" smtClean="0"/>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600" b="1" dirty="0" smtClean="0"/>
              <a:t>The Mission</a:t>
            </a:r>
            <a:endParaRPr lang="en-US" sz="3600" dirty="0" smtClean="0"/>
          </a:p>
        </p:txBody>
      </p:sp>
      <p:sp>
        <p:nvSpPr>
          <p:cNvPr id="3" name="Content Placeholder 2"/>
          <p:cNvSpPr>
            <a:spLocks noGrp="1"/>
          </p:cNvSpPr>
          <p:nvPr>
            <p:ph idx="1"/>
          </p:nvPr>
        </p:nvSpPr>
        <p:spPr>
          <a:xfrm>
            <a:off x="914400" y="1676400"/>
            <a:ext cx="7924800" cy="4343400"/>
          </a:xfrm>
        </p:spPr>
        <p:txBody>
          <a:bodyPr/>
          <a:lstStyle/>
          <a:p>
            <a:r>
              <a:rPr lang="en-US" dirty="0" smtClean="0"/>
              <a:t>International competitiveness of Jamaican products</a:t>
            </a:r>
          </a:p>
          <a:p>
            <a:r>
              <a:rPr lang="en-US" dirty="0" smtClean="0"/>
              <a:t>Facilitate trade </a:t>
            </a:r>
          </a:p>
          <a:p>
            <a:r>
              <a:rPr lang="en-US" dirty="0" smtClean="0"/>
              <a:t>Protect consumers </a:t>
            </a:r>
            <a:endParaRPr lang="en-US" dirty="0"/>
          </a:p>
        </p:txBody>
      </p:sp>
      <p:pic>
        <p:nvPicPr>
          <p:cNvPr id="4" name="Picture 5" descr="bd07304_"/>
          <p:cNvPicPr>
            <a:picLocks noChangeAspect="1" noChangeArrowheads="1"/>
          </p:cNvPicPr>
          <p:nvPr/>
        </p:nvPicPr>
        <p:blipFill>
          <a:blip r:embed="rId2" cstate="print"/>
          <a:srcRect/>
          <a:stretch>
            <a:fillRect/>
          </a:stretch>
        </p:blipFill>
        <p:spPr bwMode="auto">
          <a:xfrm>
            <a:off x="3733800" y="4038600"/>
            <a:ext cx="2667000" cy="2514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Background</a:t>
            </a:r>
            <a:r>
              <a:rPr lang="en-US" dirty="0" smtClean="0"/>
              <a:t> </a:t>
            </a:r>
            <a:endParaRPr lang="en-US" dirty="0"/>
          </a:p>
        </p:txBody>
      </p:sp>
      <p:sp>
        <p:nvSpPr>
          <p:cNvPr id="3" name="Content Placeholder 2"/>
          <p:cNvSpPr>
            <a:spLocks noGrp="1"/>
          </p:cNvSpPr>
          <p:nvPr>
            <p:ph idx="1"/>
          </p:nvPr>
        </p:nvSpPr>
        <p:spPr>
          <a:xfrm>
            <a:off x="838200" y="1600200"/>
            <a:ext cx="8229600" cy="4343400"/>
          </a:xfrm>
        </p:spPr>
        <p:txBody>
          <a:bodyPr/>
          <a:lstStyle/>
          <a:p>
            <a:r>
              <a:rPr lang="en-US" dirty="0" smtClean="0"/>
              <a:t>In 1969 the Bureau of Standards Jamaica was given the responsibility to monitor the observance of the Processed food Act. Under this Act, the Bureau had and still maintains the authority to appoint inspectors and analysts </a:t>
            </a:r>
            <a:r>
              <a:rPr lang="en-US" b="1" dirty="0" smtClean="0"/>
              <a:t>to inspect and analyze prescribed foods and to certify prescribed foods for the export market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Background cont’d </a:t>
            </a:r>
            <a:endParaRPr lang="en-US" sz="3600" dirty="0"/>
          </a:p>
        </p:txBody>
      </p:sp>
      <p:sp>
        <p:nvSpPr>
          <p:cNvPr id="3" name="Content Placeholder 2"/>
          <p:cNvSpPr>
            <a:spLocks noGrp="1"/>
          </p:cNvSpPr>
          <p:nvPr>
            <p:ph idx="1"/>
          </p:nvPr>
        </p:nvSpPr>
        <p:spPr>
          <a:xfrm>
            <a:off x="914400" y="1295400"/>
            <a:ext cx="8229600" cy="4343400"/>
          </a:xfrm>
        </p:spPr>
        <p:txBody>
          <a:bodyPr/>
          <a:lstStyle/>
          <a:p>
            <a:r>
              <a:rPr lang="en-US" dirty="0" smtClean="0"/>
              <a:t>These are critical functions in             </a:t>
            </a:r>
            <a:br>
              <a:rPr lang="en-US" dirty="0" smtClean="0"/>
            </a:br>
            <a:r>
              <a:rPr lang="en-US" dirty="0" smtClean="0"/>
              <a:t> view of the fact that many countries require certification of imported foodstuff in order to ensure that the incoming product is wholesome and fit for human consumption.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8077200" y="2133600"/>
            <a:ext cx="838200" cy="2332622"/>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altLang="zh-CN" sz="3200" b="1" i="1" dirty="0" smtClean="0">
                <a:solidFill>
                  <a:srgbClr val="990099"/>
                </a:solidFill>
                <a:ea typeface="宋体" pitchFamily="2" charset="-122"/>
              </a:rPr>
              <a:t>REGULATORTY </a:t>
            </a:r>
            <a:r>
              <a:rPr lang="en-US" altLang="zh-CN" sz="3200" b="1" i="1" dirty="0" smtClean="0">
                <a:solidFill>
                  <a:srgbClr val="990099"/>
                </a:solidFill>
                <a:ea typeface="宋体" pitchFamily="2" charset="-122"/>
              </a:rPr>
              <a:t>FUNCTIONS</a:t>
            </a:r>
            <a:endParaRPr lang="en-US" sz="3200" dirty="0"/>
          </a:p>
        </p:txBody>
      </p:sp>
      <p:sp>
        <p:nvSpPr>
          <p:cNvPr id="3" name="Content Placeholder 2"/>
          <p:cNvSpPr>
            <a:spLocks noGrp="1"/>
          </p:cNvSpPr>
          <p:nvPr>
            <p:ph idx="1"/>
          </p:nvPr>
        </p:nvSpPr>
        <p:spPr>
          <a:xfrm>
            <a:off x="685800" y="1600200"/>
            <a:ext cx="8229600" cy="4343400"/>
          </a:xfrm>
        </p:spPr>
        <p:txBody>
          <a:bodyPr/>
          <a:lstStyle/>
          <a:p>
            <a:pPr marL="514350" indent="-514350" eaLnBrk="1" hangingPunct="1">
              <a:lnSpc>
                <a:spcPct val="80000"/>
              </a:lnSpc>
              <a:buClr>
                <a:srgbClr val="990099"/>
              </a:buClr>
              <a:buSzPct val="90000"/>
              <a:buFontTx/>
              <a:buAutoNum type="arabicPeriod"/>
            </a:pPr>
            <a:r>
              <a:rPr lang="en-US" altLang="en-US" sz="2800" b="1" dirty="0" smtClean="0"/>
              <a:t>Registration</a:t>
            </a:r>
            <a:r>
              <a:rPr lang="en-US" altLang="en-US" sz="2800" dirty="0" smtClean="0"/>
              <a:t> – register food processing plants – for verification of compliance with specific Regulations and standards.</a:t>
            </a:r>
          </a:p>
          <a:p>
            <a:pPr marL="514350" indent="-514350" eaLnBrk="1" hangingPunct="1">
              <a:lnSpc>
                <a:spcPct val="80000"/>
              </a:lnSpc>
              <a:buClr>
                <a:srgbClr val="990099"/>
              </a:buClr>
              <a:buSzPct val="90000"/>
              <a:buFontTx/>
              <a:buAutoNum type="arabicPeriod"/>
            </a:pPr>
            <a:endParaRPr lang="en-US" altLang="en-US" sz="1050" dirty="0" smtClean="0"/>
          </a:p>
          <a:p>
            <a:pPr marL="514350" indent="-514350" eaLnBrk="1" hangingPunct="1">
              <a:lnSpc>
                <a:spcPct val="80000"/>
              </a:lnSpc>
              <a:buClr>
                <a:srgbClr val="990099"/>
              </a:buClr>
              <a:buSzPct val="90000"/>
              <a:buFontTx/>
              <a:buAutoNum type="arabicPeriod"/>
            </a:pPr>
            <a:r>
              <a:rPr lang="en-US" altLang="en-US" sz="2800" b="1" dirty="0" smtClean="0"/>
              <a:t>Inspection</a:t>
            </a:r>
            <a:r>
              <a:rPr lang="en-US" altLang="en-US" sz="2800" dirty="0" smtClean="0"/>
              <a:t> – Inspect sanitary conditions, hygienic practices and processing techniques in food processing establishments.</a:t>
            </a:r>
          </a:p>
          <a:p>
            <a:pPr marL="514350" indent="-514350" eaLnBrk="1" hangingPunct="1">
              <a:lnSpc>
                <a:spcPct val="80000"/>
              </a:lnSpc>
              <a:buClr>
                <a:srgbClr val="990099"/>
              </a:buClr>
              <a:buSzPct val="90000"/>
              <a:buFontTx/>
              <a:buAutoNum type="arabicPeriod"/>
            </a:pPr>
            <a:endParaRPr lang="en-US" altLang="en-US" sz="1050" b="1" dirty="0" smtClean="0"/>
          </a:p>
          <a:p>
            <a:pPr marL="514350" indent="-514350" eaLnBrk="1" hangingPunct="1">
              <a:lnSpc>
                <a:spcPct val="80000"/>
              </a:lnSpc>
              <a:buClr>
                <a:srgbClr val="990099"/>
              </a:buClr>
              <a:buSzPct val="90000"/>
              <a:buFontTx/>
              <a:buAutoNum type="arabicPeriod"/>
            </a:pPr>
            <a:r>
              <a:rPr lang="en-US" altLang="en-US" sz="2800" b="1" dirty="0" smtClean="0"/>
              <a:t>Product Sampling</a:t>
            </a:r>
            <a:r>
              <a:rPr lang="en-US" altLang="en-US" sz="2800" dirty="0" smtClean="0"/>
              <a:t> – Sample processed food for subsequent analyses/testing (e.g. chemical/microbiological analyses; </a:t>
            </a:r>
            <a:r>
              <a:rPr lang="en-US" altLang="en-US" sz="2800" dirty="0" err="1" smtClean="0"/>
              <a:t>organoleptic</a:t>
            </a:r>
            <a:r>
              <a:rPr lang="en-US" altLang="en-US" sz="2800" dirty="0" smtClean="0"/>
              <a:t> evaluation; package integrity checks).</a:t>
            </a:r>
          </a:p>
          <a:p>
            <a:pPr marL="514350" indent="-514350" eaLnBrk="1" hangingPunct="1">
              <a:lnSpc>
                <a:spcPct val="80000"/>
              </a:lnSpc>
              <a:buClr>
                <a:srgbClr val="990099"/>
              </a:buClr>
              <a:buSzPct val="90000"/>
              <a:buFontTx/>
              <a:buAutoNum type="arabicPeriod"/>
            </a:pPr>
            <a:endParaRPr lang="en-US" altLang="en-US" sz="1100" b="1" dirty="0" smtClean="0">
              <a:latin typeface="Book Antiqu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altLang="zh-CN" sz="3600" b="1" i="1" dirty="0" smtClean="0">
                <a:solidFill>
                  <a:srgbClr val="990099"/>
                </a:solidFill>
                <a:ea typeface="宋体" pitchFamily="2" charset="-122"/>
              </a:rPr>
              <a:t>REGULATORTY </a:t>
            </a:r>
            <a:r>
              <a:rPr lang="en-US" altLang="zh-CN" sz="3600" b="1" i="1" dirty="0" smtClean="0">
                <a:solidFill>
                  <a:srgbClr val="990099"/>
                </a:solidFill>
                <a:ea typeface="宋体" pitchFamily="2" charset="-122"/>
              </a:rPr>
              <a:t>FUNCTIONS (cont’d)</a:t>
            </a:r>
            <a:endParaRPr lang="en-US" sz="3600" dirty="0"/>
          </a:p>
        </p:txBody>
      </p:sp>
      <p:sp>
        <p:nvSpPr>
          <p:cNvPr id="3" name="Content Placeholder 2"/>
          <p:cNvSpPr>
            <a:spLocks noGrp="1"/>
          </p:cNvSpPr>
          <p:nvPr>
            <p:ph idx="1"/>
          </p:nvPr>
        </p:nvSpPr>
        <p:spPr>
          <a:xfrm>
            <a:off x="914400" y="2057400"/>
            <a:ext cx="8229600" cy="4343400"/>
          </a:xfrm>
        </p:spPr>
        <p:txBody>
          <a:bodyPr/>
          <a:lstStyle/>
          <a:p>
            <a:pPr marL="514350" indent="-514350" eaLnBrk="1" hangingPunct="1">
              <a:lnSpc>
                <a:spcPct val="80000"/>
              </a:lnSpc>
              <a:buClr>
                <a:srgbClr val="990099"/>
              </a:buClr>
              <a:buSzPct val="90000"/>
              <a:buNone/>
            </a:pPr>
            <a:r>
              <a:rPr lang="en-US" altLang="en-US" b="1" dirty="0" smtClean="0">
                <a:solidFill>
                  <a:srgbClr val="7030A0"/>
                </a:solidFill>
                <a:latin typeface="Book Antiqua" pitchFamily="18" charset="0"/>
              </a:rPr>
              <a:t>4. </a:t>
            </a:r>
            <a:r>
              <a:rPr lang="en-US" altLang="en-US" b="1" dirty="0" smtClean="0">
                <a:latin typeface="Book Antiqua" pitchFamily="18" charset="0"/>
              </a:rPr>
              <a:t>Certification</a:t>
            </a:r>
            <a:r>
              <a:rPr lang="en-US" altLang="en-US" dirty="0" smtClean="0">
                <a:latin typeface="Book Antiqua" pitchFamily="18" charset="0"/>
              </a:rPr>
              <a:t> </a:t>
            </a:r>
            <a:r>
              <a:rPr lang="en-US" altLang="en-US" dirty="0" smtClean="0">
                <a:latin typeface="Book Antiqua" pitchFamily="18" charset="0"/>
              </a:rPr>
              <a:t>– Evaluate results of analyses/tests to ensure compliance with standards.  Issue Certificate of Approval to facilitate sale locally or in the overseas market</a:t>
            </a:r>
            <a:r>
              <a:rPr lang="en-US" altLang="en-US" dirty="0" smtClean="0">
                <a:latin typeface="Book Antiqua" pitchFamily="18" charset="0"/>
              </a:rPr>
              <a:t>.</a:t>
            </a:r>
          </a:p>
          <a:p>
            <a:pPr marL="514350" indent="-514350" eaLnBrk="1" hangingPunct="1">
              <a:lnSpc>
                <a:spcPct val="80000"/>
              </a:lnSpc>
              <a:buClr>
                <a:srgbClr val="990099"/>
              </a:buClr>
              <a:buSzPct val="90000"/>
              <a:buNone/>
            </a:pPr>
            <a:r>
              <a:rPr lang="en-US" altLang="en-US" b="1" dirty="0" smtClean="0">
                <a:solidFill>
                  <a:srgbClr val="7030A0"/>
                </a:solidFill>
                <a:latin typeface="Book Antiqua" pitchFamily="18" charset="0"/>
              </a:rPr>
              <a:t>5. </a:t>
            </a:r>
            <a:r>
              <a:rPr lang="en-US" altLang="en-US" b="1" dirty="0" smtClean="0">
                <a:latin typeface="Book Antiqua" pitchFamily="18" charset="0"/>
              </a:rPr>
              <a:t>Advisory</a:t>
            </a:r>
            <a:r>
              <a:rPr lang="en-US" altLang="en-US" dirty="0" smtClean="0">
                <a:latin typeface="Book Antiqua" pitchFamily="18" charset="0"/>
              </a:rPr>
              <a:t> – Advise processors and potential processors on legal requirements of local and international markets.</a:t>
            </a:r>
          </a:p>
          <a:p>
            <a:pPr marL="514350" indent="-514350" eaLnBrk="1" hangingPunct="1">
              <a:lnSpc>
                <a:spcPct val="80000"/>
              </a:lnSpc>
              <a:buClr>
                <a:srgbClr val="990099"/>
              </a:buClr>
              <a:buSzPct val="90000"/>
              <a:buNone/>
            </a:pPr>
            <a:endParaRPr lang="en-US" altLang="en-US" b="1" dirty="0" smtClean="0">
              <a:latin typeface="Book Antiqu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Codex standards  </a:t>
            </a:r>
            <a:endParaRPr lang="en-US" dirty="0"/>
          </a:p>
        </p:txBody>
      </p:sp>
      <p:sp>
        <p:nvSpPr>
          <p:cNvPr id="3" name="Content Placeholder 2"/>
          <p:cNvSpPr>
            <a:spLocks noGrp="1"/>
          </p:cNvSpPr>
          <p:nvPr>
            <p:ph idx="1"/>
          </p:nvPr>
        </p:nvSpPr>
        <p:spPr>
          <a:xfrm>
            <a:off x="914400" y="1600200"/>
            <a:ext cx="7848600" cy="4343400"/>
          </a:xfrm>
        </p:spPr>
        <p:txBody>
          <a:bodyPr/>
          <a:lstStyle/>
          <a:p>
            <a:r>
              <a:rPr lang="en-US" dirty="0" smtClean="0"/>
              <a:t>The Codex </a:t>
            </a:r>
            <a:r>
              <a:rPr lang="en-US" dirty="0" err="1" smtClean="0"/>
              <a:t>Alimentarius</a:t>
            </a:r>
            <a:r>
              <a:rPr lang="en-US" dirty="0" smtClean="0"/>
              <a:t> or "Food Code" was established by FAO and the World Health Organization in 1963 to develop </a:t>
            </a:r>
            <a:r>
              <a:rPr lang="en-US" dirty="0" err="1" smtClean="0"/>
              <a:t>harmonised</a:t>
            </a:r>
            <a:r>
              <a:rPr lang="en-US" dirty="0" smtClean="0"/>
              <a:t> international food standards, which protect consumer health and promote fair practices in food trade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s-media-cache-ak0.pinimg.com/564x/6a/0c/58/6a0c58b444c43f0c54d28cf85052875b.jpg"/>
          <p:cNvPicPr>
            <a:picLocks noChangeAspect="1" noChangeArrowheads="1"/>
          </p:cNvPicPr>
          <p:nvPr/>
        </p:nvPicPr>
        <p:blipFill>
          <a:blip r:embed="rId2" cstate="print"/>
          <a:srcRect/>
          <a:stretch>
            <a:fillRect/>
          </a:stretch>
        </p:blipFill>
        <p:spPr bwMode="auto">
          <a:xfrm>
            <a:off x="7162800" y="609600"/>
            <a:ext cx="1676400" cy="1900202"/>
          </a:xfrm>
          <a:prstGeom prst="rect">
            <a:avLst/>
          </a:prstGeom>
          <a:noFill/>
        </p:spPr>
      </p:pic>
      <p:sp>
        <p:nvSpPr>
          <p:cNvPr id="2" name="Title 1"/>
          <p:cNvSpPr>
            <a:spLocks noGrp="1"/>
          </p:cNvSpPr>
          <p:nvPr>
            <p:ph type="title"/>
          </p:nvPr>
        </p:nvSpPr>
        <p:spPr/>
        <p:txBody>
          <a:bodyPr/>
          <a:lstStyle/>
          <a:p>
            <a:r>
              <a:rPr lang="en-US" dirty="0" err="1" smtClean="0"/>
              <a:t>Tid</a:t>
            </a:r>
            <a:r>
              <a:rPr lang="en-US" dirty="0" smtClean="0"/>
              <a:t> bits of info </a:t>
            </a:r>
            <a:endParaRPr lang="en-US" dirty="0"/>
          </a:p>
        </p:txBody>
      </p:sp>
      <p:sp>
        <p:nvSpPr>
          <p:cNvPr id="1026" name="AutoShape 2" descr="Image result for smiley face eating"/>
          <p:cNvSpPr>
            <a:spLocks noGrp="1" noChangeAspect="1" noChangeArrowheads="1"/>
          </p:cNvSpPr>
          <p:nvPr>
            <p:ph idx="1"/>
          </p:nvPr>
        </p:nvSpPr>
        <p:spPr bwMode="auto">
          <a:xfrm>
            <a:off x="914400" y="1752600"/>
            <a:ext cx="7543800" cy="4419600"/>
          </a:xfrm>
          <a:prstGeom prst="rect">
            <a:avLst/>
          </a:prstGeom>
          <a:noFill/>
        </p:spPr>
        <p:txBody>
          <a:bodyPr vert="horz" wrap="square" lIns="91440" tIns="45720" rIns="91440" bIns="45720" numCol="1" anchor="t" anchorCtr="0" compatLnSpc="1">
            <a:prstTxWarp prst="textNoShape">
              <a:avLst/>
            </a:prstTxWarp>
          </a:bodyPr>
          <a:lstStyle/>
          <a:p>
            <a:r>
              <a:rPr lang="en-US" sz="2400" dirty="0" smtClean="0"/>
              <a:t>Canada</a:t>
            </a:r>
          </a:p>
          <a:p>
            <a:pPr lvl="1">
              <a:buFont typeface="Wingdings" pitchFamily="2" charset="2"/>
              <a:buChar char="Ø"/>
            </a:pPr>
            <a:r>
              <a:rPr lang="en-US" sz="2000" dirty="0" smtClean="0"/>
              <a:t> </a:t>
            </a:r>
            <a:r>
              <a:rPr lang="en-US" sz="2000" dirty="0" smtClean="0"/>
              <a:t>All mandatory </a:t>
            </a:r>
            <a:r>
              <a:rPr lang="en-US" sz="2000" dirty="0" err="1" smtClean="0"/>
              <a:t>labelling</a:t>
            </a:r>
            <a:r>
              <a:rPr lang="en-US" sz="2000" dirty="0" smtClean="0"/>
              <a:t> information and nutritional </a:t>
            </a:r>
            <a:r>
              <a:rPr lang="en-US" sz="2000" dirty="0" err="1" smtClean="0"/>
              <a:t>labelling</a:t>
            </a:r>
            <a:r>
              <a:rPr lang="en-US" sz="2000" dirty="0" smtClean="0"/>
              <a:t>, other than the name and address of responsible party, is required to be declared in both French and English</a:t>
            </a:r>
            <a:r>
              <a:rPr lang="en-US" sz="2000" dirty="0" smtClean="0"/>
              <a:t>.</a:t>
            </a:r>
          </a:p>
          <a:p>
            <a:pPr>
              <a:buFont typeface="Arial" pitchFamily="34" charset="0"/>
              <a:buChar char="•"/>
            </a:pPr>
            <a:r>
              <a:rPr lang="en-US" sz="2400" dirty="0" smtClean="0"/>
              <a:t>UK &amp; EU </a:t>
            </a:r>
          </a:p>
          <a:p>
            <a:pPr lvl="1">
              <a:buFont typeface="Wingdings" pitchFamily="2" charset="2"/>
              <a:buChar char="Ø"/>
            </a:pPr>
            <a:r>
              <a:rPr lang="en-US" sz="2000" dirty="0" smtClean="0"/>
              <a:t>Any exporter or agent who suspects or have any reason to believe a product that has entered a EU country can be harmful (at the production, transformation or distribution stage) to animal or human, that business operator is obliged to immediately take the necessary steps to withdraw the product (s) from the market and notify the competent authorities and users.</a:t>
            </a:r>
            <a:endParaRPr lang="en-US" sz="2000" dirty="0"/>
          </a:p>
        </p:txBody>
      </p:sp>
      <p:sp>
        <p:nvSpPr>
          <p:cNvPr id="1028" name="AutoShape 4" descr="Image result for smiley face ea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1385</TotalTime>
  <Words>371</Words>
  <Application>Microsoft Office PowerPoint</Application>
  <PresentationFormat>On-screen Show (4:3)</PresentationFormat>
  <Paragraphs>33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Making Standards Work For You …….. </vt:lpstr>
      <vt:lpstr>Ministry of Industry, Commerce, Agriculture and Fisheries (MICAF) </vt:lpstr>
      <vt:lpstr>The Mission</vt:lpstr>
      <vt:lpstr>Background </vt:lpstr>
      <vt:lpstr>Background cont’d </vt:lpstr>
      <vt:lpstr>REGULATORTY FUNCTIONS</vt:lpstr>
      <vt:lpstr>REGULATORTY FUNCTIONS (cont’d)</vt:lpstr>
      <vt:lpstr>Codex standards  </vt:lpstr>
      <vt:lpstr>Tid bits of info </vt:lpstr>
      <vt:lpstr>Slide 10</vt:lpstr>
      <vt:lpstr>Questions</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estewart</cp:lastModifiedBy>
  <cp:revision>132</cp:revision>
  <dcterms:created xsi:type="dcterms:W3CDTF">2006-08-16T00:00:00Z</dcterms:created>
  <dcterms:modified xsi:type="dcterms:W3CDTF">2016-07-06T18:21:35Z</dcterms:modified>
</cp:coreProperties>
</file>